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37160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60020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50876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students-collaborat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389120"/>
            <a:ext cx="3200400" cy="21031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56032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3017520"/>
            <a:ext cx="82296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1A4780"/>
                </a:solidFill>
              </a:defRPr>
            </a:pPr>
            <a:r>
              <a:t>When Trees Become Matches</a:t>
            </a:r>
          </a:p>
          <a:p>
            <a:pPr algn="ctr">
              <a:defRPr sz="1600" i="1">
                <a:solidFill>
                  <a:srgbClr val="1A1A1A"/>
                </a:solidFill>
              </a:defRPr>
            </a:pPr>
            <a:r>
              <a:t>California's Burning Season and the Earth Systems That Fuel 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21031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1A4780"/>
                </a:solidFill>
              </a:defRPr>
            </a:pPr>
            <a:r>
              <a:t>Why does California burn at the same time every year?</a:t>
            </a:r>
          </a:p>
        </p:txBody>
      </p:sp>
      <p:pic>
        <p:nvPicPr>
          <p:cNvPr id="7" name="Picture 6" descr="california-fire-sea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200400"/>
            <a:ext cx="64008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1800">
                <a:solidFill>
                  <a:srgbClr val="1A1A1A"/>
                </a:solidFill>
              </a:defRPr>
            </a:pPr>
            <a:r>
              <a:t>1. Identify the COMPONENTS (parts) of the California fire system</a:t>
            </a:r>
          </a:p>
          <a:p>
            <a:pPr>
              <a:spcAft>
                <a:spcPts val="1400"/>
              </a:spcAft>
              <a:defRPr sz="1800">
                <a:solidFill>
                  <a:srgbClr val="1A1A1A"/>
                </a:solidFill>
              </a:defRPr>
            </a:pPr>
            <a:r>
              <a:t>2. Connect them with RELATIONSHIPS (how they affect each other)</a:t>
            </a:r>
          </a:p>
          <a:p>
            <a:pPr>
              <a:spcAft>
                <a:spcPts val="1400"/>
              </a:spcAft>
              <a:defRPr sz="1800">
                <a:solidFill>
                  <a:srgbClr val="1A1A1A"/>
                </a:solidFill>
              </a:defRPr>
            </a:pPr>
            <a:r>
              <a:t>3. Run SIMULATIONS to see what happens during drought</a:t>
            </a:r>
          </a:p>
          <a:p>
            <a:pPr>
              <a:spcAft>
                <a:spcPts val="1400"/>
              </a:spcAft>
              <a:defRPr sz="1800">
                <a:solidFill>
                  <a:srgbClr val="1A1A1A"/>
                </a:solidFill>
              </a:defRPr>
            </a:pPr>
            <a:r>
              <a:t>4. Make PREDICTIONS about fire conditions</a:t>
            </a:r>
          </a:p>
        </p:txBody>
      </p:sp>
      <p:pic>
        <p:nvPicPr>
          <p:cNvPr id="7" name="Picture 6" descr="student-model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286000"/>
            <a:ext cx="3474720" cy="2926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4114800" cy="3200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/>
            </a:pPr>
            <a:r>
              <a:t>Your components:</a:t>
            </a:r>
          </a:p>
          <a:p>
            <a:pPr>
              <a:defRPr sz="1800"/>
            </a:pPr>
            <a:r>
              <a:t>   * Rainfall</a:t>
            </a:r>
          </a:p>
          <a:p>
            <a:pPr>
              <a:defRPr sz="1800"/>
            </a:pPr>
            <a:r>
              <a:t>   * Dry Vegetation</a:t>
            </a:r>
          </a:p>
          <a:p>
            <a:pPr>
              <a:defRPr sz="1800"/>
            </a:pPr>
            <a:r>
              <a:t>   * Wind</a:t>
            </a:r>
          </a:p>
          <a:p>
            <a:pPr>
              <a:defRPr sz="1800"/>
            </a:pPr>
            <a:r>
              <a:t>   * Fire Spread</a:t>
            </a:r>
          </a:p>
          <a:p>
            <a:br/>
            <a:pPr>
              <a:defRPr sz="1600" i="1">
                <a:solidFill>
                  <a:srgbClr val="1A4780"/>
                </a:solidFill>
              </a:defRPr>
            </a:pPr>
            <a:r>
              <a:t>Sort them into INTERNAL and EXTERNAL!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029200" y="2011680"/>
            <a:ext cx="3657600" cy="320040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212080" y="3200400"/>
            <a:ext cx="329184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Sorting Activity]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822960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t>Draw arrows to show HOW components affect each other:</a:t>
            </a:r>
          </a:p>
          <a:p>
            <a:pPr>
              <a:spcBef>
                <a:spcPts val="1200"/>
              </a:spcBef>
              <a:defRPr sz="1800"/>
            </a:pPr>
            <a:r>
              <a:t>(+) POSITIVE: When one goes UP, the other goes UP</a:t>
            </a:r>
          </a:p>
          <a:p>
            <a:pPr>
              <a:spcBef>
                <a:spcPts val="800"/>
              </a:spcBef>
              <a:defRPr sz="1800"/>
            </a:pPr>
            <a:r>
              <a:t>(-) NEGATIVE: When one goes UP, the other goes DOWN</a:t>
            </a:r>
          </a:p>
          <a:p>
            <a:br/>
            <a:pPr>
              <a:defRPr sz="1800" b="1">
                <a:solidFill>
                  <a:srgbClr val="1A4780"/>
                </a:solidFill>
              </a:defRPr>
            </a:pPr>
            <a:r>
              <a:t>Think: When RAINFALL goes UP, does DRY VEGETATION go UP or DOWN?</a:t>
            </a:r>
          </a:p>
        </p:txBody>
      </p:sp>
      <p:pic>
        <p:nvPicPr>
          <p:cNvPr id="7" name="Picture 6" descr="students-discuss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4389120"/>
            <a:ext cx="45720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/>
            </a:pPr>
            <a:r>
              <a:t>Test these scenarios:</a:t>
            </a:r>
          </a:p>
          <a:p>
            <a:pPr>
              <a:spcBef>
                <a:spcPts val="1000"/>
              </a:spcBef>
              <a:defRPr sz="1800"/>
            </a:pPr>
            <a:r>
              <a:t>1. Drought: Turn RAINFALL OFF</a:t>
            </a:r>
          </a:p>
          <a:p>
            <a:pPr>
              <a:spcBef>
                <a:spcPts val="1000"/>
              </a:spcBef>
              <a:defRPr sz="1800"/>
            </a:pPr>
            <a:r>
              <a:t>2. Windy Day: Turn WIND ON</a:t>
            </a:r>
          </a:p>
          <a:p>
            <a:pPr>
              <a:spcBef>
                <a:spcPts val="1000"/>
              </a:spcBef>
              <a:defRPr sz="1800"/>
            </a:pPr>
            <a:r>
              <a:t>3. Fire Season: Both conditions!</a:t>
            </a:r>
          </a:p>
          <a:p>
            <a:br/>
            <a:pPr>
              <a:defRPr sz="2000" b="1">
                <a:solidFill>
                  <a:srgbClr val="1A4780"/>
                </a:solidFill>
              </a:defRPr>
            </a:pPr>
            <a:r>
              <a:t>Watch the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754880" y="2011680"/>
            <a:ext cx="3931920" cy="365760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937760" y="3474720"/>
            <a:ext cx="35661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Results]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200">
                <a:solidFill>
                  <a:srgbClr val="1A1A1A"/>
                </a:solidFill>
              </a:defRPr>
            </a:pPr>
            <a:r>
              <a:t>* California's dry season = more fire risk</a:t>
            </a:r>
          </a:p>
          <a:p>
            <a:pPr>
              <a:spcAft>
                <a:spcPts val="1400"/>
              </a:spcAft>
              <a:defRPr sz="2200">
                <a:solidFill>
                  <a:srgbClr val="1A1A1A"/>
                </a:solidFill>
              </a:defRPr>
            </a:pPr>
            <a:r>
              <a:t>* Drought makes vegetation into FUEL</a:t>
            </a:r>
          </a:p>
          <a:p>
            <a:pPr>
              <a:spcAft>
                <a:spcPts val="1400"/>
              </a:spcAft>
              <a:defRPr sz="2200">
                <a:solidFill>
                  <a:srgbClr val="1A1A1A"/>
                </a:solidFill>
              </a:defRPr>
            </a:pPr>
            <a:r>
              <a:t>* Wind helps fire SPREAD faster</a:t>
            </a:r>
          </a:p>
          <a:p>
            <a:pPr>
              <a:spcAft>
                <a:spcPts val="1400"/>
              </a:spcAft>
              <a:defRPr sz="2200">
                <a:solidFill>
                  <a:srgbClr val="1A1A1A"/>
                </a:solidFill>
              </a:defRPr>
            </a:pPr>
            <a:r>
              <a:t>* These Earth systems work TOGETHER</a:t>
            </a:r>
          </a:p>
        </p:txBody>
      </p:sp>
      <p:pic>
        <p:nvPicPr>
          <p:cNvPr id="7" name="Picture 6" descr="cover-students-collaborat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2743200"/>
            <a:ext cx="3017520" cy="25603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STEM Challenge: Firebreak Engineers!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 b="1">
                <a:solidFill>
                  <a:srgbClr val="1A4780"/>
                </a:solidFill>
              </a:defRPr>
            </a:pPr>
            <a:r>
              <a:t>Your Mission:</a:t>
            </a:r>
          </a:p>
          <a:p>
            <a:pPr>
              <a:spcBef>
                <a:spcPts val="1000"/>
              </a:spcBef>
              <a:defRPr sz="1800"/>
            </a:pPr>
            <a:r>
              <a:t>Design firebreaks to protect Willow Creek from wildfire!</a:t>
            </a:r>
          </a:p>
          <a:p>
            <a:br/>
            <a:pPr>
              <a:spcBef>
                <a:spcPts val="1000"/>
              </a:spcBef>
              <a:defRPr sz="1600"/>
            </a:pPr>
            <a:r>
              <a:t>You learned: Removing DRY VEGETATION breaks the fire chain.</a:t>
            </a:r>
          </a:p>
          <a:p>
            <a:br/>
            <a:pPr>
              <a:defRPr sz="1800" b="1">
                <a:solidFill>
                  <a:srgbClr val="1A4780"/>
                </a:solidFill>
              </a:defRPr>
            </a:pPr>
            <a:r>
              <a:t>Now apply it like real engineers!</a:t>
            </a:r>
          </a:p>
        </p:txBody>
      </p:sp>
      <p:pic>
        <p:nvPicPr>
          <p:cNvPr id="7" name="Picture 6" descr="stem-challen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286000"/>
            <a:ext cx="3657600" cy="3200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